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76" r:id="rId29"/>
    <p:sldId id="277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427EA-BB99-4412-AEC3-E07239E52372}" v="1172" dt="2025-11-19T15:52:25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96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0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8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9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0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4E0D0DFD-EA99-35A2-E320-B07C602CC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AD002-F31B-4F55-008F-6CEBB8735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solidFill>
                  <a:srgbClr val="FFFF00"/>
                </a:solidFill>
                <a:latin typeface="Colonna MT" panose="04020805060202030203" pitchFamily="82" charset="0"/>
              </a:rPr>
              <a:t>The Scarlet Letter</a:t>
            </a:r>
            <a:br>
              <a:rPr lang="en-US" sz="6000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sz="6000" dirty="0">
                <a:solidFill>
                  <a:srgbClr val="FFFF00"/>
                </a:solidFill>
                <a:latin typeface="Colonna MT" panose="04020805060202030203" pitchFamily="82" charset="0"/>
              </a:rPr>
              <a:t>By: Simra Aziz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6B687-1003-B547-C3B3-A5CE28F96CBB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884BA-B71D-5592-2332-667FC1FF6E86}"/>
              </a:ext>
            </a:extLst>
          </p:cNvPr>
          <p:cNvSpPr txBox="1"/>
          <p:nvPr/>
        </p:nvSpPr>
        <p:spPr>
          <a:xfrm>
            <a:off x="4881358" y="-10423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0" dirty="0">
              <a:solidFill>
                <a:srgbClr val="FF0000"/>
              </a:solidFill>
              <a:latin typeface="Colonna MT" panose="04020805060202030203" pitchFamily="82" charset="0"/>
            </a:endParaRPr>
          </a:p>
        </p:txBody>
      </p:sp>
      <p:pic>
        <p:nvPicPr>
          <p:cNvPr id="3" name="Picture 2" descr="Hester Prynne. The heroine of Nathaniel Hawthorne's “The Scarlet Letter” A  lesson shall we… If you read the symbolic meaning of the letter A from the  book (in the photos), I can">
            <a:extLst>
              <a:ext uri="{FF2B5EF4-FFF2-40B4-BE49-F238E27FC236}">
                <a16:creationId xmlns:a16="http://schemas.microsoft.com/office/drawing/2014/main" id="{F53D058E-5303-AD19-8F6E-DEC242A2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16" y="156113"/>
            <a:ext cx="3945884" cy="394588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43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20C40-5F14-2716-CB61-60716F6A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B58D04A-EC89-76B0-ABB5-E9952B76F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C0D8F8DF-EBE9-F29B-5D62-F47015F4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0D11D37-DF3E-840E-173B-4E461542C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B2B3F-ED8A-3431-6E63-00E76D91C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 – Identity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redefines the meaning of the “A” through her charity and strength.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Explores how identity can be reshaped despite societal labels.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54EB4-ADEA-5158-8BC6-D71A411481C8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58308-8100-875B-A794-15F2F7A0957C}"/>
              </a:ext>
            </a:extLst>
          </p:cNvPr>
          <p:cNvSpPr txBox="1"/>
          <p:nvPr/>
        </p:nvSpPr>
        <p:spPr>
          <a:xfrm>
            <a:off x="334758" y="-8899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I</a:t>
            </a:r>
          </a:p>
        </p:txBody>
      </p:sp>
      <p:pic>
        <p:nvPicPr>
          <p:cNvPr id="7170" name="Picture 2" descr="Faith, Fiction, Friends: The Contradiction of Guilt">
            <a:extLst>
              <a:ext uri="{FF2B5EF4-FFF2-40B4-BE49-F238E27FC236}">
                <a16:creationId xmlns:a16="http://schemas.microsoft.com/office/drawing/2014/main" id="{A0829925-8D51-4F3B-B4D8-5EA5E403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00" y="88637"/>
            <a:ext cx="3962399" cy="40515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83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0361E-1FA0-4338-66B0-CD093173D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487801F-0A7C-02F5-E1E1-B987D07D8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FCC6E13-25DF-4A09-1B1B-2B20B917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5E7389-1D59-E8BD-C776-9C86B716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433BC-A631-6E71-7F21-5C335580B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06" y="5666640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J – Judgment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Puritan community harshly judges Hester.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Highlights the dangers of moral absolutism and collective condemnation.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C13F9-1645-091C-2F27-80ECC3EB9474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2FB2D9-9654-71F0-02FE-84F904CA181B}"/>
              </a:ext>
            </a:extLst>
          </p:cNvPr>
          <p:cNvSpPr txBox="1"/>
          <p:nvPr/>
        </p:nvSpPr>
        <p:spPr>
          <a:xfrm>
            <a:off x="868158" y="-10804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J</a:t>
            </a:r>
          </a:p>
        </p:txBody>
      </p:sp>
      <p:pic>
        <p:nvPicPr>
          <p:cNvPr id="9218" name="Picture 2" descr="Holy Horrors: A short history of the Puritans">
            <a:extLst>
              <a:ext uri="{FF2B5EF4-FFF2-40B4-BE49-F238E27FC236}">
                <a16:creationId xmlns:a16="http://schemas.microsoft.com/office/drawing/2014/main" id="{99291C2C-F2AD-1A9F-B0E9-992E6F48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07" y="139700"/>
            <a:ext cx="4078401" cy="38989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3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41F0F-C554-9C07-57B7-8F4DA735F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0F1D76-CB73-4178-C01C-24F309B61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A135638B-14A4-E146-7DC2-89FCFBE4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21D008-FC86-9FD2-3E8C-B31C279D5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AC9A4-EF24-FDEF-47A5-A155C73498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56800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K – Kindness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shows kindness through her charitable acts.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Her compassion transforms the meaning of the scarlet letter from shame to respect.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AF6BCE-390E-56CC-1382-B028E3DEE3B3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62D9C-7B57-78AE-064A-89A916D33191}"/>
              </a:ext>
            </a:extLst>
          </p:cNvPr>
          <p:cNvSpPr txBox="1"/>
          <p:nvPr/>
        </p:nvSpPr>
        <p:spPr>
          <a:xfrm>
            <a:off x="1950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K</a:t>
            </a:r>
          </a:p>
        </p:txBody>
      </p:sp>
      <p:pic>
        <p:nvPicPr>
          <p:cNvPr id="10242" name="Picture 2" descr="The Scarlet Letter | Project Gutenberg">
            <a:extLst>
              <a:ext uri="{FF2B5EF4-FFF2-40B4-BE49-F238E27FC236}">
                <a16:creationId xmlns:a16="http://schemas.microsoft.com/office/drawing/2014/main" id="{58B708B3-4986-62A5-5CE0-77EF3329F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95" y="165100"/>
            <a:ext cx="3932905" cy="384809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24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1887B4-6933-714D-2176-883D13DD1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0305345-8EF0-B8CF-9D69-C9ED57AE9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8852EDD5-9E0D-1A05-4009-BF7F521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7069B4-5553-B5E5-37F2-CAC76784A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6A767-B6A7-418A-7B6B-95960DAA4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94441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L – Letter “A”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central symbol of the novel.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Its meaning evolves from “Adultery” to “Able,” showing the fluidity of symbols.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92EE9-3ACD-00DB-8FAE-3A7CEF0EDC3C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DA56E-52A7-0F06-379E-E327413A360D}"/>
              </a:ext>
            </a:extLst>
          </p:cNvPr>
          <p:cNvSpPr txBox="1"/>
          <p:nvPr/>
        </p:nvSpPr>
        <p:spPr>
          <a:xfrm>
            <a:off x="144258" y="-9153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L</a:t>
            </a:r>
          </a:p>
        </p:txBody>
      </p:sp>
      <p:pic>
        <p:nvPicPr>
          <p:cNvPr id="11266" name="Picture 2" descr="The Scarlet Letter (Reader's Library Classics): Hawthorne, Nathaniel:  9781954839175: Amazon.com: Books">
            <a:extLst>
              <a:ext uri="{FF2B5EF4-FFF2-40B4-BE49-F238E27FC236}">
                <a16:creationId xmlns:a16="http://schemas.microsoft.com/office/drawing/2014/main" id="{CD600B07-08E9-79E1-D8B4-65C5C163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7401"/>
            <a:ext cx="4038599" cy="40260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10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D9DC0-8A86-DA60-A338-1C6865059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7520F7-60AE-3B02-1DAF-6409EF856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E9247B0-109E-BCE5-7D14-BD0BA53C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816690-AB46-C878-D7B9-838AEFA4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9EBE0-7F5A-DB62-8FE8-4E3FD1437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508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M – Mistress Hibbins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A woman accused of witchcraft who tempts Hester.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Represents the dark, supernatural fears of Puritan society.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2FDE6-00DD-40DD-EA0C-18513C73CE6B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25242-5DC5-1436-B506-14F102641A6A}"/>
              </a:ext>
            </a:extLst>
          </p:cNvPr>
          <p:cNvSpPr txBox="1"/>
          <p:nvPr/>
        </p:nvSpPr>
        <p:spPr>
          <a:xfrm>
            <a:off x="160502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M</a:t>
            </a:r>
          </a:p>
        </p:txBody>
      </p:sp>
      <p:pic>
        <p:nvPicPr>
          <p:cNvPr id="1026" name="Picture 2" descr="The Scarlet Letter | History Witch">
            <a:extLst>
              <a:ext uri="{FF2B5EF4-FFF2-40B4-BE49-F238E27FC236}">
                <a16:creationId xmlns:a16="http://schemas.microsoft.com/office/drawing/2014/main" id="{3475477E-37F6-55A4-6720-73441E6B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52" y="179130"/>
            <a:ext cx="3848986" cy="385738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31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2D6F1-DD12-D99F-1952-EFA5F221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FA27DC9-883D-EA96-E7C8-052667506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4C70586-5F07-7AA2-9ACD-8F5D1410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C7D2AA0-E6F0-A495-DB16-CD2D3F495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EB3F0-570C-1BD1-862A-632250E08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N – Nature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forest and Pearl’s wildness contrast with rigid Puritan order.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Suggests truth, freedom, and authenticity outside societal rules.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83FA6-13F5-E97A-E046-363C8F23AB6F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BD6C0-C64C-A048-1708-37580404A07D}"/>
              </a:ext>
            </a:extLst>
          </p:cNvPr>
          <p:cNvSpPr txBox="1"/>
          <p:nvPr/>
        </p:nvSpPr>
        <p:spPr>
          <a:xfrm>
            <a:off x="0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N</a:t>
            </a:r>
          </a:p>
        </p:txBody>
      </p:sp>
      <p:pic>
        <p:nvPicPr>
          <p:cNvPr id="2050" name="Picture 2" descr="The Puritan Origins of the American Wilderness Movement, Wilderness and  American Identity, Nature Transformed, TeacherServe, National Humanities  Center">
            <a:extLst>
              <a:ext uri="{FF2B5EF4-FFF2-40B4-BE49-F238E27FC236}">
                <a16:creationId xmlns:a16="http://schemas.microsoft.com/office/drawing/2014/main" id="{73C8C069-2F96-158C-4C0E-6DA48C10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60" y="95693"/>
            <a:ext cx="4074928" cy="401910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6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C21AB1-763C-75B0-A899-1D47D2D2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537E0D-1F35-098B-575D-61815D3F2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BCF4CDD1-51EE-BC63-2C91-9A84433F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0" y="5697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528274-D2F6-23A6-0B77-A8172940C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0A32B-2836-C5DE-66E6-ED2331E00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12622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O – Ostracism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is shunned by society.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Demonstrates how communities enforce conformity through exclusion.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C199B-4567-33A2-AEBB-B9C3A2915AC2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86C3-C393-662D-A541-EB729839D664}"/>
              </a:ext>
            </a:extLst>
          </p:cNvPr>
          <p:cNvSpPr txBox="1"/>
          <p:nvPr/>
        </p:nvSpPr>
        <p:spPr>
          <a:xfrm>
            <a:off x="149869" y="-87220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O</a:t>
            </a:r>
          </a:p>
        </p:txBody>
      </p:sp>
      <p:pic>
        <p:nvPicPr>
          <p:cNvPr id="3074" name="Picture 2" descr="Female Autonomy in Hawthorne's The Scarlet Letter">
            <a:extLst>
              <a:ext uri="{FF2B5EF4-FFF2-40B4-BE49-F238E27FC236}">
                <a16:creationId xmlns:a16="http://schemas.microsoft.com/office/drawing/2014/main" id="{EEC2A843-BD1D-3417-1AA2-D7CFBF9F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29" y="159488"/>
            <a:ext cx="4151069" cy="39659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2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B90D6-6917-CE77-F97A-A3AC7EA4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528B9F-349A-F009-FA52-FE0A9F08D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E26B8BD7-93D9-49F6-7DD1-93BDA5AF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CAEC8DE-786B-A0DB-08A9-ABC21ED78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5576E-F247-8B61-B602-88779B441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242" y="5713974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P – Pearl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Hester’s daughter, born of sin but full of vitality.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Symbolizes both punishment and hope, embodying truth and natural innocence.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4497B-82A3-1127-AE07-FFAA0B1675E6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E80D7-99B8-3D2A-58DB-535F1705C224}"/>
              </a:ext>
            </a:extLst>
          </p:cNvPr>
          <p:cNvSpPr txBox="1"/>
          <p:nvPr/>
        </p:nvSpPr>
        <p:spPr>
          <a:xfrm>
            <a:off x="3093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P</a:t>
            </a:r>
          </a:p>
        </p:txBody>
      </p:sp>
      <p:pic>
        <p:nvPicPr>
          <p:cNvPr id="4098" name="Picture 2" descr="Precious Pearl: A Blessing and a Curse – The Red Thread">
            <a:extLst>
              <a:ext uri="{FF2B5EF4-FFF2-40B4-BE49-F238E27FC236}">
                <a16:creationId xmlns:a16="http://schemas.microsoft.com/office/drawing/2014/main" id="{3EBE5184-8114-9425-DD52-6929A822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977" y="127590"/>
            <a:ext cx="3852316" cy="39553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1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C992E5-0F6E-09FE-FA65-A6AA43240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9F892F-87C3-A8C5-6B12-37B73CBBF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9B8A5E1E-AE8E-6DEC-2967-6186663D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C5593B-EED6-043F-454A-364D2F2B8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4D346-A2CF-A6F3-FAAA-489A11040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Q – Quest 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Dimmesdale’s quest for redemption and Hester’s quest for dignity.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Shows the human struggle for meaning and forgiveness.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015CD-7C02-7964-7CE9-3AE11AC51017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C8BE2-C900-4E5E-1446-167BB7F7FB57}"/>
              </a:ext>
            </a:extLst>
          </p:cNvPr>
          <p:cNvSpPr txBox="1"/>
          <p:nvPr/>
        </p:nvSpPr>
        <p:spPr>
          <a:xfrm>
            <a:off x="96707" y="-925364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Q</a:t>
            </a:r>
          </a:p>
        </p:txBody>
      </p:sp>
      <p:pic>
        <p:nvPicPr>
          <p:cNvPr id="5122" name="Picture 2" descr="Sutori">
            <a:extLst>
              <a:ext uri="{FF2B5EF4-FFF2-40B4-BE49-F238E27FC236}">
                <a16:creationId xmlns:a16="http://schemas.microsoft.com/office/drawing/2014/main" id="{76F75C9E-E8D1-B011-B03A-BEEF7275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56" y="98908"/>
            <a:ext cx="3965944" cy="419932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41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40C72-56E3-5C2A-B107-F321D1558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504EB6-4AC3-7D19-57AE-E2BFF6206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1FA1898-E3DF-86A7-E3D3-879797970D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7F5B08-5C46-89D0-BAE6-39FC8983A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5B4E1-806E-8659-B46D-5A8DDD0A5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7364" y="5713975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R – Redemption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earns respect through her strength and service.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Suggests that even those condemned can achieve grace and transformation.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F7ABC-9BEE-8EFB-E6E2-9B785AD3440D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F2B030-2BD3-48D0-52DE-01871B443DC1}"/>
              </a:ext>
            </a:extLst>
          </p:cNvPr>
          <p:cNvSpPr txBox="1"/>
          <p:nvPr/>
        </p:nvSpPr>
        <p:spPr>
          <a:xfrm>
            <a:off x="213665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R</a:t>
            </a:r>
          </a:p>
        </p:txBody>
      </p:sp>
      <p:pic>
        <p:nvPicPr>
          <p:cNvPr id="6146" name="Picture 2" descr="The Scarlet Symbolism – Four out of Seven">
            <a:extLst>
              <a:ext uri="{FF2B5EF4-FFF2-40B4-BE49-F238E27FC236}">
                <a16:creationId xmlns:a16="http://schemas.microsoft.com/office/drawing/2014/main" id="{56144745-BD2D-276B-2109-BA9F9FB6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445" y="148857"/>
            <a:ext cx="4149441" cy="391278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15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10A3F-780C-F4D3-1123-70C08444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691C359-E5F4-4FE6-CB62-925E85828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D457FBA4-753B-507F-402B-278BD99B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22B43AB-FE5F-A0AF-1017-88195669E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B7556-43AE-67A9-A3DD-9F2488AF2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67441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A – Adultery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Hester’s crime of adultery is the reason she wears the scarlet “A.”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It sets the entire conflict in motion and symbolizes sin, shame, and societal judgment.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3D36C-D21E-409D-FFD0-A6D36A9B2848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371063-2BD5-770C-C1F4-24FD1813A63D}"/>
              </a:ext>
            </a:extLst>
          </p:cNvPr>
          <p:cNvSpPr txBox="1"/>
          <p:nvPr/>
        </p:nvSpPr>
        <p:spPr>
          <a:xfrm>
            <a:off x="160503" y="-101038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A</a:t>
            </a:r>
          </a:p>
        </p:txBody>
      </p:sp>
      <p:pic>
        <p:nvPicPr>
          <p:cNvPr id="11" name="Picture 10" descr="A person holding a baby&#10;&#10;AI-generated content may be incorrect.">
            <a:extLst>
              <a:ext uri="{FF2B5EF4-FFF2-40B4-BE49-F238E27FC236}">
                <a16:creationId xmlns:a16="http://schemas.microsoft.com/office/drawing/2014/main" id="{96D95929-222D-9072-9769-9CB1B72B0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85" y="56400"/>
            <a:ext cx="3902149" cy="411428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0433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CB2A4-FD5B-9987-DEBF-23BF7F916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79AEB69-4714-C450-3051-AEE8D9AC6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F058969E-8287-41FD-A570-7A52C056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D8A25-A000-3661-AA53-22D88AA0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11DBA-8D87-EE57-79FF-19749C001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508" y="5533221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S – Scaffold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site of Hester’s public shaming and Dimmesdale’s confession.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Symbolizes exposure, truth, and the stages of guilt and redemption.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0E88C-F693-7270-23CD-C36D55020805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451B8-780E-F772-09E7-AF328A02EE83}"/>
              </a:ext>
            </a:extLst>
          </p:cNvPr>
          <p:cNvSpPr txBox="1"/>
          <p:nvPr/>
        </p:nvSpPr>
        <p:spPr>
          <a:xfrm>
            <a:off x="362520" y="-882834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S</a:t>
            </a:r>
          </a:p>
        </p:txBody>
      </p:sp>
      <p:pic>
        <p:nvPicPr>
          <p:cNvPr id="7" name="Picture 6" descr="A painting of a person holding a baby&#10;&#10;AI-generated content may be incorrect.">
            <a:extLst>
              <a:ext uri="{FF2B5EF4-FFF2-40B4-BE49-F238E27FC236}">
                <a16:creationId xmlns:a16="http://schemas.microsoft.com/office/drawing/2014/main" id="{6DC9B403-3859-DF17-BE84-67D97651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9" y="80142"/>
            <a:ext cx="3902148" cy="415854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96111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083A0-9635-A697-7D96-FBDFBC3CC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4D9CF4-350B-251A-B444-001E35598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4550E073-97BC-CC78-D494-07EE09E4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E2283A-55DE-3757-AAC3-6D7A19CD2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EDB38-8E34-182B-1355-D35620AE4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9773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T – Truth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Pearl constantly demands honesty from her parents.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Truth is necessary for healing and freedom, contrasting with secrecy and hypocrisy.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9CFBF-EC6A-220B-81FF-A824945A6EDF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2F357-6169-43CC-0DC7-843B5FFDC566}"/>
              </a:ext>
            </a:extLst>
          </p:cNvPr>
          <p:cNvSpPr txBox="1"/>
          <p:nvPr/>
        </p:nvSpPr>
        <p:spPr>
          <a:xfrm>
            <a:off x="256195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T</a:t>
            </a:r>
          </a:p>
        </p:txBody>
      </p:sp>
      <p:pic>
        <p:nvPicPr>
          <p:cNvPr id="8194" name="Picture 2" descr="And scene. - Ms. Powell's Awesome English ClassEnglish 10 Honors">
            <a:extLst>
              <a:ext uri="{FF2B5EF4-FFF2-40B4-BE49-F238E27FC236}">
                <a16:creationId xmlns:a16="http://schemas.microsoft.com/office/drawing/2014/main" id="{020C335D-5884-B8EF-A20A-2FCC0ADAB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753" y="113641"/>
            <a:ext cx="3965020" cy="39436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505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63A49-7553-FA3A-2017-E59B6CDB0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3AC904F-ED86-0CA9-F8A6-521695E8A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EB348CB-5487-7527-05B4-4F7E80A4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528971-C926-FA92-5CBB-D57A7643E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84EBA-6A2B-0974-ACF0-CD35B87DC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583378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U – Unforgiving Society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Puritans refuse to forgive Hester.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Critiques rigid moral codes and lack of compassion.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39189-C138-2E07-5A6F-71C0975BAB4C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E1900-6B76-2934-CDCD-0326BCE6BF6A}"/>
              </a:ext>
            </a:extLst>
          </p:cNvPr>
          <p:cNvSpPr txBox="1"/>
          <p:nvPr/>
        </p:nvSpPr>
        <p:spPr>
          <a:xfrm>
            <a:off x="181767" y="-71271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U</a:t>
            </a:r>
          </a:p>
        </p:txBody>
      </p:sp>
      <p:pic>
        <p:nvPicPr>
          <p:cNvPr id="9218" name="Picture 2" descr="How America's Puritan Roots Helped Create Its Unforgiving Prison Culture |  HuffPost The World Post">
            <a:extLst>
              <a:ext uri="{FF2B5EF4-FFF2-40B4-BE49-F238E27FC236}">
                <a16:creationId xmlns:a16="http://schemas.microsoft.com/office/drawing/2014/main" id="{1C678D19-1C7E-3079-604B-CD774720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592" y="77021"/>
            <a:ext cx="3976576" cy="396335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4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01880-1969-A925-29B8-AE57C9953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40F353F-EB91-CDCE-EB4D-C5A674582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2142CF0F-3369-488A-ABD4-55E69562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719C57E-AC20-E267-C460-3C8E97D77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1CE91-8CC9-B42C-6919-6842B3FCB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45" y="5456315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V – Vengeance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Chillingworth’s obsession with punishing Dimmesdale.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Shows how revenge corrupts and consumes the soul.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59298-7503-19EB-F6D8-433BDF135012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3F91-9253-6D9D-13D2-12D83D4ADC33}"/>
              </a:ext>
            </a:extLst>
          </p:cNvPr>
          <p:cNvSpPr txBox="1"/>
          <p:nvPr/>
        </p:nvSpPr>
        <p:spPr>
          <a:xfrm>
            <a:off x="181767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V</a:t>
            </a:r>
          </a:p>
        </p:txBody>
      </p:sp>
      <p:pic>
        <p:nvPicPr>
          <p:cNvPr id="10242" name="Picture 2" descr="The Scarlet Letter - Nathaniel Hawthorne - by Brett Fleming">
            <a:extLst>
              <a:ext uri="{FF2B5EF4-FFF2-40B4-BE49-F238E27FC236}">
                <a16:creationId xmlns:a16="http://schemas.microsoft.com/office/drawing/2014/main" id="{814244E1-42D7-CA23-CFB6-1AFAD286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14" y="159489"/>
            <a:ext cx="3977165" cy="38834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8A7AC-32ED-3A24-ABC7-2157E40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96B52C-B086-CD31-27CA-CE81B0B1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DAB43D54-2D14-1A34-45F8-3E6A5AE60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D6B2F6E-CD3F-9323-EA79-576608411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2E6F33-B65C-F091-4BB6-03F3B4038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42" y="5456315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W – Women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challenges gender roles by living independently.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Explores women’s strength and resilience in a patriarchal society.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0187F-F372-41A3-BAF7-84C7AAB5F6F9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B2048-E2DF-8B15-ACA4-4EA5F52F8766}"/>
              </a:ext>
            </a:extLst>
          </p:cNvPr>
          <p:cNvSpPr txBox="1"/>
          <p:nvPr/>
        </p:nvSpPr>
        <p:spPr>
          <a:xfrm>
            <a:off x="75442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W</a:t>
            </a:r>
          </a:p>
        </p:txBody>
      </p:sp>
      <p:pic>
        <p:nvPicPr>
          <p:cNvPr id="7" name="Picture 6" descr="A group of people standing in front of a counter&#10;&#10;AI-generated content may be incorrect.">
            <a:extLst>
              <a:ext uri="{FF2B5EF4-FFF2-40B4-BE49-F238E27FC236}">
                <a16:creationId xmlns:a16="http://schemas.microsoft.com/office/drawing/2014/main" id="{01B53B99-0C0E-2C96-759B-5EE201FA8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70121"/>
            <a:ext cx="4153313" cy="396594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86096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98D623-2635-E782-A692-76CEB532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2CB95E-1596-2CCF-64B9-5BE09F8AE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AE7A246E-11E3-CA0B-3603-7B9C6033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4D7156-1B36-5AAB-8AD1-543475F59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F1FD3-B7FA-B83B-5733-D8353C7B8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X – Xenophobia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Puritans fear outsiders and difference.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Reflects the dangers of intolerance and rigid conformity.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F880D-84C0-8D9A-505A-637CDEBA44B4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6E14A-3EF2-27D7-CC5A-E7D4EA2A0232}"/>
              </a:ext>
            </a:extLst>
          </p:cNvPr>
          <p:cNvSpPr txBox="1"/>
          <p:nvPr/>
        </p:nvSpPr>
        <p:spPr>
          <a:xfrm>
            <a:off x="298725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X</a:t>
            </a:r>
          </a:p>
        </p:txBody>
      </p:sp>
      <p:pic>
        <p:nvPicPr>
          <p:cNvPr id="12290" name="Picture 2" descr="Salem Witch Trials - Events, Facts &amp; Victims | HISTORY">
            <a:extLst>
              <a:ext uri="{FF2B5EF4-FFF2-40B4-BE49-F238E27FC236}">
                <a16:creationId xmlns:a16="http://schemas.microsoft.com/office/drawing/2014/main" id="{3E410667-A4E7-3A28-4CAC-28943042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23" y="127591"/>
            <a:ext cx="4045694" cy="392341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27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B03174-0082-DA24-7128-B7403569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606DF0D-6630-D381-C344-90E6E99E9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0FF96B6B-4057-F5BB-FAF5-262798A8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C990AEF-137A-1C98-CD57-D9DA144F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341F2-947F-5F9A-3240-A38DAE4C2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Y – Youth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Pearl’s youth contrasts with the heavy guilt of adults.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Suggests innocence, possibility, and the future beyond sin.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402F6-7F98-6C3D-B2DA-2394A5DF553D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1E880-5F10-F2DA-ED1B-8C377F89EECA}"/>
              </a:ext>
            </a:extLst>
          </p:cNvPr>
          <p:cNvSpPr txBox="1"/>
          <p:nvPr/>
        </p:nvSpPr>
        <p:spPr>
          <a:xfrm>
            <a:off x="139237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Y</a:t>
            </a:r>
          </a:p>
        </p:txBody>
      </p:sp>
      <p:pic>
        <p:nvPicPr>
          <p:cNvPr id="13314" name="Picture 2" descr="Formative Assessment 2: Hester and Pearl Diagram | Quizlet">
            <a:extLst>
              <a:ext uri="{FF2B5EF4-FFF2-40B4-BE49-F238E27FC236}">
                <a16:creationId xmlns:a16="http://schemas.microsoft.com/office/drawing/2014/main" id="{D2B9E97F-9F65-4DC4-3B43-0E7B2888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56" y="127591"/>
            <a:ext cx="3962167" cy="395531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781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F0A50-2212-0D0C-C25F-ACB2E692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D5ED3A-5600-2454-F439-72B424E9E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9C93B841-4B8D-90DF-5EB9-CD2FDBFB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AA5E6B8-1838-7E08-8805-39DD9B45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68BF8-D5DC-9398-F08F-38D3629D2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Z – Zealotry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Puritans’ religious zealotry drives their harsh punishments.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Critiques fanaticism and the dangers of blind faith.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0964D-0350-567D-862E-3ADA13061184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A601A-48C2-2DA6-96BB-D6B8207D8307}"/>
              </a:ext>
            </a:extLst>
          </p:cNvPr>
          <p:cNvSpPr txBox="1"/>
          <p:nvPr/>
        </p:nvSpPr>
        <p:spPr>
          <a:xfrm>
            <a:off x="234930" y="-925365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Z</a:t>
            </a:r>
          </a:p>
        </p:txBody>
      </p:sp>
      <p:pic>
        <p:nvPicPr>
          <p:cNvPr id="14338" name="Picture 2" descr="Amazon.com: Puritans Punishment 1670S Nquakers Being Whipped In Puritan  Boston In The 1670S Wood Engraving 19Th Century Poster Print by (18 x 24):  Posters &amp; Prints">
            <a:extLst>
              <a:ext uri="{FF2B5EF4-FFF2-40B4-BE49-F238E27FC236}">
                <a16:creationId xmlns:a16="http://schemas.microsoft.com/office/drawing/2014/main" id="{ED7E9CBB-0C7D-8CD3-BA36-91639506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326" y="106326"/>
            <a:ext cx="4032740" cy="39765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14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33FC1-DE83-3898-6882-377FEDD8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62DF1D-09FD-CCC0-D4E7-303D5B0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40291B61-6CA0-CDAA-EEF9-728F54FE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ACC0AE8-AFFE-9473-5ADC-D65B6DD11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CB223-E0F0-B23D-3C91-3DED11F3F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776" y="5745873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B – Boston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Puritan settlement where the story unfolds.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The rigid, religious community highlights the clash between individuality and conformity.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E0ABE-E59C-5FD5-BBE2-4F59AE917228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0AA43-E49D-1C08-8589-67D600ED658B}"/>
              </a:ext>
            </a:extLst>
          </p:cNvPr>
          <p:cNvSpPr txBox="1"/>
          <p:nvPr/>
        </p:nvSpPr>
        <p:spPr>
          <a:xfrm>
            <a:off x="298725" y="-758357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B</a:t>
            </a:r>
          </a:p>
        </p:txBody>
      </p:sp>
      <p:pic>
        <p:nvPicPr>
          <p:cNvPr id="6" name="Picture 5" descr="A group of ships in a harbor&#10;&#10;AI-generated content may be incorrect.">
            <a:extLst>
              <a:ext uri="{FF2B5EF4-FFF2-40B4-BE49-F238E27FC236}">
                <a16:creationId xmlns:a16="http://schemas.microsoft.com/office/drawing/2014/main" id="{5D301857-E6FA-B831-F9A1-DF2F7434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50" y="159489"/>
            <a:ext cx="4184197" cy="393404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41902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826138-D7B6-335A-8840-499EF7AC7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E636D9C-A3DB-D14A-AA61-D84202D84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27FD7A03-B62F-DD2B-AC40-1FE0A078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82B014E-5A59-86A1-ECC5-2173F00BD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267E-2B3B-383E-2229-D73D100B8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488" y="5782200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 – Chillingworth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Hester’s estranged husband who seeks revenge on Dimmesdale.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He embodies vengeance and moral corruption, showing how obsession destroys humanity.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4075B7-FEFE-2F55-6A3D-E2B404ABE25B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305D5-6661-07FD-5197-298B36092E69}"/>
              </a:ext>
            </a:extLst>
          </p:cNvPr>
          <p:cNvSpPr txBox="1"/>
          <p:nvPr/>
        </p:nvSpPr>
        <p:spPr>
          <a:xfrm>
            <a:off x="106158" y="-9782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C</a:t>
            </a:r>
          </a:p>
        </p:txBody>
      </p:sp>
      <p:pic>
        <p:nvPicPr>
          <p:cNvPr id="1026" name="Picture 2" descr="Roger Chillingworth as Sympathetic Villain in The Scarlet Letter – Salvage">
            <a:extLst>
              <a:ext uri="{FF2B5EF4-FFF2-40B4-BE49-F238E27FC236}">
                <a16:creationId xmlns:a16="http://schemas.microsoft.com/office/drawing/2014/main" id="{0796BEEF-5A2E-91F1-647F-F9B1D1CA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4" y="139700"/>
            <a:ext cx="4050907" cy="3911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69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519C5-06D6-D99F-D601-A7DC1C227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D81EEA3-DCF0-BE6D-4D9D-E0125C7C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B6CD38F5-13C7-1D28-43EA-46FFB50F0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B000EE-5C41-5299-ABFD-69BDD442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88286-5416-7D6F-081D-8B1825EF1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756800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D – Dimmesdale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minister who secretly shares Hester’s sin.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His hidden guilt explores hypocrisy, inner torment, and the destructive power of secrecy.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FECF0-92EB-1F47-3C94-669627F8EA1C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30641-0FE0-3034-0864-6C26946E010D}"/>
              </a:ext>
            </a:extLst>
          </p:cNvPr>
          <p:cNvSpPr txBox="1"/>
          <p:nvPr/>
        </p:nvSpPr>
        <p:spPr>
          <a:xfrm>
            <a:off x="2712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D</a:t>
            </a:r>
          </a:p>
        </p:txBody>
      </p:sp>
      <p:pic>
        <p:nvPicPr>
          <p:cNvPr id="2050" name="Picture 2" descr="HONEY AND HEMLOCK: Observations About Reverend Arthur Dimmesdale from &quot;The  Scarlett Letter&quot;">
            <a:extLst>
              <a:ext uri="{FF2B5EF4-FFF2-40B4-BE49-F238E27FC236}">
                <a16:creationId xmlns:a16="http://schemas.microsoft.com/office/drawing/2014/main" id="{F3FA106F-7CC1-C048-BE3B-4478FD5C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34022"/>
            <a:ext cx="3911600" cy="391056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51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60CEBB-B3EC-302D-3110-57D4423CB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9672059-E9C0-AC7C-F775-C2C339B3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C531D858-5D6C-EB00-8616-041DFAA8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E343A6-A381-7B15-F93B-9D058D41A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48DC1-A748-2EB6-08B6-2DC0071F9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9394" y="5756800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E – Exile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Hester is socially exiled despite remaining in Boston.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Demonstrates how shame isolates individuals but also fosters resilience and independence.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EA741-C924-9D49-C0D9-4BCC46DDEED7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66EC5B-8BD7-29F8-C731-5D324642B8A3}"/>
              </a:ext>
            </a:extLst>
          </p:cNvPr>
          <p:cNvSpPr txBox="1"/>
          <p:nvPr/>
        </p:nvSpPr>
        <p:spPr>
          <a:xfrm>
            <a:off x="3093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E</a:t>
            </a:r>
          </a:p>
        </p:txBody>
      </p:sp>
      <p:pic>
        <p:nvPicPr>
          <p:cNvPr id="9" name="Picture 8" descr="A black and white image of a bird on a cross&#10;&#10;AI-generated content may be incorrect.">
            <a:extLst>
              <a:ext uri="{FF2B5EF4-FFF2-40B4-BE49-F238E27FC236}">
                <a16:creationId xmlns:a16="http://schemas.microsoft.com/office/drawing/2014/main" id="{8A74CE7B-2915-47AD-3CDC-81DB1F3EF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39700"/>
            <a:ext cx="4278987" cy="39497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9283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28F240-674E-53A5-831C-8A226FD4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B980BE-6517-FD47-FC26-711F2A252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5C9D96A2-956A-0594-B871-03B15C85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6B00A6-CF3C-225F-E7CD-262092D2A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251E6-A691-8A8F-F71D-F2C12AA75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626946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F – Forest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A place of freedom where Hester and Dimmesdale meet.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Symbolizes nature, truth, and escape from societal constraints.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EAF3D-6361-8250-01A9-BBDB7F547400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58BC0-8377-CC42-4A9D-3877B7C2B4A8}"/>
              </a:ext>
            </a:extLst>
          </p:cNvPr>
          <p:cNvSpPr txBox="1"/>
          <p:nvPr/>
        </p:nvSpPr>
        <p:spPr>
          <a:xfrm>
            <a:off x="1696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F</a:t>
            </a:r>
          </a:p>
        </p:txBody>
      </p:sp>
      <p:pic>
        <p:nvPicPr>
          <p:cNvPr id="4098" name="Picture 2" descr="The Scarlet Letter | Project Gutenberg">
            <a:extLst>
              <a:ext uri="{FF2B5EF4-FFF2-40B4-BE49-F238E27FC236}">
                <a16:creationId xmlns:a16="http://schemas.microsoft.com/office/drawing/2014/main" id="{90004873-058E-A0CC-464C-775BFA03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746" y="127000"/>
            <a:ext cx="4241800" cy="3962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3476A-1E97-44CC-2E42-C537E8848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E69613-54A1-55E2-A792-A72FC13AF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D15A3376-7B3C-2006-01A2-83C1DEA9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407B00-C779-BE2C-6A60-B4F3694C4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CA50D-AEBC-9E8F-46FA-E4C2823B4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4494" y="5819841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G – Guilt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Dimmesdale’s hidden guilt consumes him physically and spiritually.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Shows how internalized shame can be more destructive than public punishment.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3BEB7-283D-F087-7A5C-E42A1760A0CA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6FF920-AC0E-294B-8577-C7967763EB24}"/>
              </a:ext>
            </a:extLst>
          </p:cNvPr>
          <p:cNvSpPr txBox="1"/>
          <p:nvPr/>
        </p:nvSpPr>
        <p:spPr>
          <a:xfrm>
            <a:off x="245858" y="-889923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G</a:t>
            </a:r>
          </a:p>
        </p:txBody>
      </p:sp>
      <p:pic>
        <p:nvPicPr>
          <p:cNvPr id="5122" name="Picture 2" descr="The Scarlet Letter: banned-It's about more than sinfulness and guilt">
            <a:extLst>
              <a:ext uri="{FF2B5EF4-FFF2-40B4-BE49-F238E27FC236}">
                <a16:creationId xmlns:a16="http://schemas.microsoft.com/office/drawing/2014/main" id="{90BC8071-8B00-D8C1-C23D-0B8C3641B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23237"/>
            <a:ext cx="4038600" cy="39528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471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95A9A-E92D-2A75-2E9B-B0C179A2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1329403-0759-2175-7320-F3605DA9A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765B26F5-44EE-D287-1677-4B3F0826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80" r="9091"/>
          <a:stretch>
            <a:fillRect/>
          </a:stretch>
        </p:blipFill>
        <p:spPr>
          <a:xfrm>
            <a:off x="0" y="0"/>
            <a:ext cx="12191980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81A40CF-FE13-D4BF-978B-05DC40ACB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AF0BA-E7B1-3DC5-0460-869016481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" y="5480914"/>
            <a:ext cx="8837546" cy="18704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H – Hester Prynne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Connection: The protagonist who bears the scarlet letter.</a:t>
            </a:r>
            <a:b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</a:br>
            <a:r>
              <a:rPr lang="en-US" dirty="0">
                <a:solidFill>
                  <a:srgbClr val="FFFF00"/>
                </a:solidFill>
                <a:latin typeface="Colonna MT" panose="04020805060202030203" pitchFamily="82" charset="0"/>
              </a:rPr>
              <a:t>Importance: She represents strength, dignity, and the possibility of redemption.</a:t>
            </a:r>
            <a:br>
              <a:rPr lang="en-US" dirty="0"/>
            </a:br>
            <a:endParaRPr lang="en-US" sz="6000" dirty="0">
              <a:solidFill>
                <a:srgbClr val="FFFF00"/>
              </a:solidFill>
              <a:latin typeface="Colonna MT" panose="04020805060202030203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1D116-4FDF-AE12-8152-B591DE2CE3B2}"/>
              </a:ext>
            </a:extLst>
          </p:cNvPr>
          <p:cNvSpPr txBox="1"/>
          <p:nvPr/>
        </p:nvSpPr>
        <p:spPr>
          <a:xfrm>
            <a:off x="624506" y="5917399"/>
            <a:ext cx="8837546" cy="64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3AF3-C869-EE13-CAFA-1E6D67CD618E}"/>
              </a:ext>
            </a:extLst>
          </p:cNvPr>
          <p:cNvSpPr txBox="1"/>
          <p:nvPr/>
        </p:nvSpPr>
        <p:spPr>
          <a:xfrm>
            <a:off x="144258" y="-791549"/>
            <a:ext cx="620485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0" dirty="0">
                <a:solidFill>
                  <a:srgbClr val="FF0000"/>
                </a:solidFill>
                <a:latin typeface="Colonna MT" panose="04020805060202030203" pitchFamily="82" charset="0"/>
              </a:rPr>
              <a:t>H</a:t>
            </a:r>
          </a:p>
        </p:txBody>
      </p:sp>
      <p:pic>
        <p:nvPicPr>
          <p:cNvPr id="3" name="Picture 2" descr="A person in a dress&#10;&#10;AI-generated content may be incorrect.">
            <a:extLst>
              <a:ext uri="{FF2B5EF4-FFF2-40B4-BE49-F238E27FC236}">
                <a16:creationId xmlns:a16="http://schemas.microsoft.com/office/drawing/2014/main" id="{C7339186-46D5-2FE6-65F0-EF7B49A1A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613" y="95151"/>
            <a:ext cx="4019107" cy="402974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02643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FBCC76D74194383BD4539A14FE2C8" ma:contentTypeVersion="6" ma:contentTypeDescription="Create a new document." ma:contentTypeScope="" ma:versionID="1a60c79cff85684a0998970f10f6f9aa">
  <xsd:schema xmlns:xsd="http://www.w3.org/2001/XMLSchema" xmlns:xs="http://www.w3.org/2001/XMLSchema" xmlns:p="http://schemas.microsoft.com/office/2006/metadata/properties" xmlns:ns3="1e1aeb36-0b3d-4b8f-a0fc-5a2e8de5178e" targetNamespace="http://schemas.microsoft.com/office/2006/metadata/properties" ma:root="true" ma:fieldsID="a04926e68144962602ad5c8f7a982555" ns3:_="">
    <xsd:import namespace="1e1aeb36-0b3d-4b8f-a0fc-5a2e8de5178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1aeb36-0b3d-4b8f-a0fc-5a2e8de5178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e1aeb36-0b3d-4b8f-a0fc-5a2e8de5178e" xsi:nil="true"/>
  </documentManagement>
</p:properties>
</file>

<file path=customXml/itemProps1.xml><?xml version="1.0" encoding="utf-8"?>
<ds:datastoreItem xmlns:ds="http://schemas.openxmlformats.org/officeDocument/2006/customXml" ds:itemID="{20BB6689-4D0F-4F37-8F3C-6676D84A98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490680-3438-4663-B6D7-13163766B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1aeb36-0b3d-4b8f-a0fc-5a2e8de517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FC52E3-90D4-4DB4-B0A6-35E198ABFB56}">
  <ds:schemaRefs>
    <ds:schemaRef ds:uri="1e1aeb36-0b3d-4b8f-a0fc-5a2e8de5178e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836</Words>
  <Application>Microsoft Office PowerPoint</Application>
  <PresentationFormat>Widescreen</PresentationFormat>
  <Paragraphs>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Colonna MT</vt:lpstr>
      <vt:lpstr>Neue Haas Grotesk Text Pro</vt:lpstr>
      <vt:lpstr>VanillaVTI</vt:lpstr>
      <vt:lpstr>The Scarlet Letter By: Simra Aziz</vt:lpstr>
      <vt:lpstr>A – Adultery Connection: Hester’s crime of adultery is the reason she wears the scarlet “A.” Importance: It sets the entire conflict in motion and symbolizes sin, shame, and societal judgment. </vt:lpstr>
      <vt:lpstr>B – Boston Connection: The Puritan settlement where the story unfolds. Importance: The rigid, religious community highlights the clash between individuality and conformity. </vt:lpstr>
      <vt:lpstr>C – Chillingworth Connection: Hester’s estranged husband who seeks revenge on Dimmesdale. Importance: He embodies vengeance and moral corruption, showing how obsession destroys humanity. </vt:lpstr>
      <vt:lpstr>D – Dimmesdale Connection: The minister who secretly shares Hester’s sin. Importance: His hidden guilt explores hypocrisy, inner torment, and the destructive power of secrecy. </vt:lpstr>
      <vt:lpstr>E – Exile Connection: Hester is socially exiled despite remaining in Boston. Importance: Demonstrates how shame isolates individuals but also fosters resilience and independence. </vt:lpstr>
      <vt:lpstr>F – Forest Connection: A place of freedom where Hester and Dimmesdale meet. Importance: Symbolizes nature, truth, and escape from societal constraints. </vt:lpstr>
      <vt:lpstr>G – Guilt Connection: Dimmesdale’s hidden guilt consumes him physically and spiritually. Importance: Shows how internalized shame can be more destructive than public punishment. </vt:lpstr>
      <vt:lpstr>H – Hester Prynne Connection: The protagonist who bears the scarlet letter. Importance: She represents strength, dignity, and the possibility of redemption. </vt:lpstr>
      <vt:lpstr>I – Identity Connection: Hester redefines the meaning of the “A” through her charity and strength. Importance: Explores how identity can be reshaped despite societal labels. </vt:lpstr>
      <vt:lpstr>J – Judgment Connection: The Puritan community harshly judges Hester. Importance: Highlights the dangers of moral absolutism and collective condemnation. </vt:lpstr>
      <vt:lpstr>K – Kindness Connection: Hester shows kindness through her charitable acts. Importance: Her compassion transforms the meaning of the scarlet letter from shame to respect. </vt:lpstr>
      <vt:lpstr>L – Letter “A” Connection: The central symbol of the novel. Importance: Its meaning evolves from “Adultery” to “Able,” showing the fluidity of symbols. </vt:lpstr>
      <vt:lpstr>M – Mistress Hibbins Connection: A woman accused of witchcraft who tempts Hester. Importance: Represents the dark, supernatural fears of Puritan society. </vt:lpstr>
      <vt:lpstr>N – Nature Connection: The forest and Pearl’s wildness contrast with rigid Puritan order. Importance: Suggests truth, freedom, and authenticity outside societal rules. </vt:lpstr>
      <vt:lpstr>O – Ostracism Connection: Hester is shunned by society. Importance: Demonstrates how communities enforce conformity through exclusion. </vt:lpstr>
      <vt:lpstr>P – Pearl Connection: Hester’s daughter, born of sin but full of vitality. Importance: Symbolizes both punishment and hope, embodying truth and natural innocence. </vt:lpstr>
      <vt:lpstr>Q – Quest  Connection: Dimmesdale’s quest for redemption and Hester’s quest for dignity. Importance: Shows the human struggle for meaning and forgiveness. </vt:lpstr>
      <vt:lpstr>R – Redemption Connection: Hester earns respect through her strength and service. Importance: Suggests that even those condemned can achieve grace and transformation. </vt:lpstr>
      <vt:lpstr>S – Scaffold Connection: The site of Hester’s public shaming and Dimmesdale’s confession. Importance: Symbolizes exposure, truth, and the stages of guilt and redemption. </vt:lpstr>
      <vt:lpstr>T – Truth Connection: Pearl constantly demands honesty from her parents. Importance: Truth is necessary for healing and freedom, contrasting with secrecy and hypocrisy. </vt:lpstr>
      <vt:lpstr>U – Unforgiving Society Connection: The Puritans refuse to forgive Hester. Importance: Critiques rigid moral codes and lack of compassion. </vt:lpstr>
      <vt:lpstr>V – Vengeance Connection: Chillingworth’s obsession with punishing Dimmesdale. Importance: Shows how revenge corrupts and consumes the soul. </vt:lpstr>
      <vt:lpstr>W – Women Connection: Hester challenges gender roles by living independently. Importance: Explores women’s strength and resilience in a patriarchal society. </vt:lpstr>
      <vt:lpstr>X – Xenophobia Connection: The Puritans fear outsiders and difference. Importance: Reflects the dangers of intolerance and rigid conformity. </vt:lpstr>
      <vt:lpstr>Y – Youth Connection: Pearl’s youth contrasts with the heavy guilt of adults. Importance: Suggests innocence, possibility, and the future beyond sin. </vt:lpstr>
      <vt:lpstr>Z – Zealotry Connection: The Puritans’ religious zealotry drives their harsh punishments. Importance: Critiques fanaticism and the dangers of blind faith.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Simra, sa220033</dc:creator>
  <cp:lastModifiedBy>Simra, sa220033</cp:lastModifiedBy>
  <cp:revision>2</cp:revision>
  <dcterms:created xsi:type="dcterms:W3CDTF">2025-11-18T17:20:27Z</dcterms:created>
  <dcterms:modified xsi:type="dcterms:W3CDTF">2025-11-20T13:09:56Z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0x010100E8AFBCC76D74194383BD4539A14FE2C8</vt:lpwstr>
  </property>
</Properties>
</file>